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9" r:id="rId2"/>
    <p:sldId id="300" r:id="rId3"/>
    <p:sldId id="295" r:id="rId4"/>
    <p:sldId id="298" r:id="rId5"/>
    <p:sldId id="299" r:id="rId6"/>
    <p:sldId id="302" r:id="rId7"/>
    <p:sldId id="303" r:id="rId8"/>
    <p:sldId id="304" r:id="rId9"/>
    <p:sldId id="305" r:id="rId10"/>
    <p:sldId id="307" r:id="rId11"/>
    <p:sldId id="306" r:id="rId12"/>
    <p:sldId id="308" r:id="rId13"/>
    <p:sldId id="309" r:id="rId14"/>
    <p:sldId id="313" r:id="rId15"/>
    <p:sldId id="312" r:id="rId16"/>
    <p:sldId id="311" r:id="rId17"/>
    <p:sldId id="310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D6A"/>
    <a:srgbClr val="F5821F"/>
    <a:srgbClr val="EA652D"/>
    <a:srgbClr val="FC671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A853-CF39-4087-B9E9-379CE9E312C9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65169-A24B-4EE9-9BD3-9BE09D2B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D8925-9ACD-4FEA-9047-B6B06A37B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0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529E-0092-46A8-97E2-5680B5A40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96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517016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9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5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176964"/>
            <a:ext cx="12191999" cy="6810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7" y="6419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49F439-9580-45B2-BEA2-590DCF47F6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5109" y="64067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562C20-D83E-4638-B236-9EC230C1A42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95" y="6406770"/>
            <a:ext cx="1304552" cy="377633"/>
          </a:xfrm>
          <a:prstGeom prst="rect">
            <a:avLst/>
          </a:prstGeom>
        </p:spPr>
      </p:pic>
      <p:sp>
        <p:nvSpPr>
          <p:cNvPr id="5" name="MSIPCMContentMarking" descr="{&quot;HashCode&quot;:-269598334,&quot;Placement&quot;:&quot;Footer&quot;,&quot;Top&quot;:522.0343,&quot;Left&quot;:446.857727,&quot;SlideWidth&quot;:960,&quot;SlideHeight&quot;:540}">
            <a:extLst>
              <a:ext uri="{FF2B5EF4-FFF2-40B4-BE49-F238E27FC236}">
                <a16:creationId xmlns:a16="http://schemas.microsoft.com/office/drawing/2014/main" id="{FD6A969A-977F-4A46-8063-CDC3317E7EB8}"/>
              </a:ext>
            </a:extLst>
          </p:cNvPr>
          <p:cNvSpPr txBox="1"/>
          <p:nvPr userDrawn="1"/>
        </p:nvSpPr>
        <p:spPr>
          <a:xfrm>
            <a:off x="5675093" y="6629836"/>
            <a:ext cx="84181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776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6600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Wingdings" panose="05000000000000000000" pitchFamily="2" charset="2"/>
        <a:buChar char="ü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depotpro.com/institutional" TargetMode="External"/><Relationship Id="rId2" Type="http://schemas.openxmlformats.org/officeDocument/2006/relationships/hyperlink" Target="mailto:Peter_C_Farrugia@homedepot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5" Type="http://schemas.openxmlformats.org/officeDocument/2006/relationships/image" Target="../media/image3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685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5338"/>
            <a:ext cx="9144000" cy="3029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3509356" cy="1344429"/>
          </a:xfrm>
          <a:prstGeom prst="rect">
            <a:avLst/>
          </a:prstGeom>
          <a:solidFill>
            <a:srgbClr val="EA652D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790" y="670614"/>
            <a:ext cx="3191518" cy="13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42" y="0"/>
            <a:ext cx="805815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43" y="2054196"/>
            <a:ext cx="8058149" cy="34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1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56" y="0"/>
            <a:ext cx="805815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57" y="1675533"/>
            <a:ext cx="8058150" cy="42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31" y="1995401"/>
            <a:ext cx="8058150" cy="3682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96" y="1"/>
            <a:ext cx="8056785" cy="14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95" y="1820834"/>
            <a:ext cx="8058150" cy="4143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95" y="0"/>
            <a:ext cx="8056785" cy="14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38" y="1638386"/>
            <a:ext cx="8283370" cy="4429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38" y="0"/>
            <a:ext cx="8283371" cy="14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76" y="0"/>
            <a:ext cx="8283371" cy="1496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76" y="2091085"/>
            <a:ext cx="8283371" cy="36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007" y="-4610"/>
            <a:ext cx="4883033" cy="61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7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" y="12457"/>
            <a:ext cx="5195455" cy="615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181" y="24914"/>
            <a:ext cx="5391324" cy="61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85926" y="2357686"/>
            <a:ext cx="83461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ED7D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 Farrugia / Senior Account Manager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45860" y="2849964"/>
            <a:ext cx="834614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 Depot Pro | Institutional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650 Brennan St., San Jose, CA 94544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# (650)207-2051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Peter_C_Farrugia@homedepot.com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www.homedepotpro.com/institutional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1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-352697"/>
            <a:ext cx="11484429" cy="104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07" y="393277"/>
            <a:ext cx="7791016" cy="55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80810"/>
            <a:ext cx="7138446" cy="4369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218" y="6626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Extra Convenience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218" y="958285"/>
            <a:ext cx="801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</a:rPr>
              <a:t>68 Distribution Centers and 2,000 Home Depot Stores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19" y="4761411"/>
            <a:ext cx="243353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32E8263-07F8-494D-B738-95406931A28F}"/>
              </a:ext>
            </a:extLst>
          </p:cNvPr>
          <p:cNvSpPr/>
          <p:nvPr/>
        </p:nvSpPr>
        <p:spPr>
          <a:xfrm>
            <a:off x="1532257" y="2713775"/>
            <a:ext cx="2131462" cy="4154056"/>
          </a:xfrm>
          <a:prstGeom prst="rect">
            <a:avLst/>
          </a:prstGeom>
          <a:solidFill>
            <a:srgbClr val="53565A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8585A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B6BBE5-3A99-3441-BD9A-72C7CD4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69" r="12211"/>
          <a:stretch/>
        </p:blipFill>
        <p:spPr>
          <a:xfrm>
            <a:off x="1554115" y="2487044"/>
            <a:ext cx="2132244" cy="30923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3367" y="69761"/>
            <a:ext cx="8505267" cy="696913"/>
          </a:xfrm>
        </p:spPr>
        <p:txBody>
          <a:bodyPr>
            <a:normAutofit/>
          </a:bodyPr>
          <a:lstStyle/>
          <a:p>
            <a:r>
              <a:rPr lang="en-US" sz="2800" dirty="0"/>
              <a:t>The ProPurchase Program for Your 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7105" y="1155450"/>
            <a:ext cx="5809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anywhere with your existing Home Depot Pro credit line. In stores or online, </a:t>
            </a:r>
            <a:r>
              <a:rPr lang="en-US" sz="1600" b="1" dirty="0">
                <a:solidFill>
                  <a:srgbClr val="F96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got you covered</a:t>
            </a:r>
            <a:r>
              <a:rPr lang="en-US" sz="1600" dirty="0">
                <a:solidFill>
                  <a:srgbClr val="F96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rgbClr val="F963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820" y="5641363"/>
            <a:ext cx="2030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solidFill>
                  <a:srgbClr val="FA6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accepted on homedepot.com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57DD0B-86AC-7B4C-B8A2-EDA0C240273C}"/>
              </a:ext>
            </a:extLst>
          </p:cNvPr>
          <p:cNvGrpSpPr/>
          <p:nvPr/>
        </p:nvGrpSpPr>
        <p:grpSpPr>
          <a:xfrm>
            <a:off x="4477104" y="1927433"/>
            <a:ext cx="5809010" cy="369332"/>
            <a:chOff x="2851355" y="1865095"/>
            <a:chExt cx="6292645" cy="369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603F8F-C974-1041-BAFE-194FDDAD46C1}"/>
                </a:ext>
              </a:extLst>
            </p:cNvPr>
            <p:cNvSpPr txBox="1"/>
            <p:nvPr/>
          </p:nvSpPr>
          <p:spPr>
            <a:xfrm>
              <a:off x="2851355" y="1865095"/>
              <a:ext cx="352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A63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Benefits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E7FAAA-F3BA-F74B-8453-FAD5C149BE17}"/>
                </a:ext>
              </a:extLst>
            </p:cNvPr>
            <p:cNvSpPr/>
            <p:nvPr/>
          </p:nvSpPr>
          <p:spPr>
            <a:xfrm flipV="1">
              <a:off x="2897062" y="2213948"/>
              <a:ext cx="6246938" cy="18288"/>
            </a:xfrm>
            <a:prstGeom prst="rect">
              <a:avLst/>
            </a:prstGeom>
            <a:solidFill>
              <a:srgbClr val="F368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36722"/>
                </a:solidFill>
                <a:latin typeface="Calibri" panose="020F0502020204030204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381728" y="5154648"/>
            <a:ext cx="1645920" cy="8925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000" b="1" dirty="0">
                <a:solidFill>
                  <a:srgbClr val="FA6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Cards &amp; </a:t>
            </a:r>
          </a:p>
          <a:p>
            <a:pPr algn="ctr"/>
            <a:r>
              <a:rPr lang="en-US" sz="1000" b="1" dirty="0">
                <a:solidFill>
                  <a:srgbClr val="FA6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 Controls</a:t>
            </a:r>
          </a:p>
          <a:p>
            <a:pPr algn="ctr"/>
            <a:r>
              <a:rPr lang="en-US" sz="8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unique cards to employees or locations, and add optional weekly or monthly spend limits to each card.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35595" y="5176042"/>
            <a:ext cx="1713354" cy="1015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000" b="1" dirty="0">
                <a:solidFill>
                  <a:srgbClr val="FA6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Pro Xtra Rewards</a:t>
            </a:r>
          </a:p>
          <a:p>
            <a:pPr algn="ctr"/>
            <a:r>
              <a:rPr lang="en-US" sz="8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a Home Depot Pro Xtra rewards member, you can easily register your ProPurchase card as a payment method on your Pro Xtra account.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54065" y="3234552"/>
            <a:ext cx="1794568" cy="11079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000" b="1" dirty="0">
                <a:solidFill>
                  <a:srgbClr val="FA6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Account Billing</a:t>
            </a:r>
          </a:p>
          <a:p>
            <a:pPr algn="ctr"/>
            <a:r>
              <a:rPr lang="en-US" sz="8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purchases made in-store or on homedepot.com using a ProPurchase card appear on your Home Depot Pro account invoice for easy payment management and account visibility.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EDA2D7-17C6-184C-99BC-A0584FD32163}"/>
              </a:ext>
            </a:extLst>
          </p:cNvPr>
          <p:cNvGrpSpPr/>
          <p:nvPr/>
        </p:nvGrpSpPr>
        <p:grpSpPr>
          <a:xfrm>
            <a:off x="6558648" y="2469946"/>
            <a:ext cx="1645920" cy="1893848"/>
            <a:chOff x="4952434" y="2469946"/>
            <a:chExt cx="1645920" cy="1893848"/>
          </a:xfrm>
        </p:grpSpPr>
        <p:sp>
          <p:nvSpPr>
            <p:cNvPr id="22" name="Rectangle 21"/>
            <p:cNvSpPr/>
            <p:nvPr/>
          </p:nvSpPr>
          <p:spPr>
            <a:xfrm>
              <a:off x="4952434" y="3225021"/>
              <a:ext cx="1645920" cy="113877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000" b="1" dirty="0">
                  <a:solidFill>
                    <a:srgbClr val="F963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 Product Selection</a:t>
              </a:r>
            </a:p>
            <a:p>
              <a:pPr algn="ctr"/>
              <a:r>
                <a:rPr lang="en-US" sz="800" dirty="0">
                  <a:solidFill>
                    <a:srgbClr val="5858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Gain access to an expanded assortment of products, including lumber, drywall, insulation and even truck and tool rentals.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5866374-53EB-FA4E-84F6-F4A9C9324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387" t="36414" r="36800" b="36330"/>
            <a:stretch/>
          </p:blipFill>
          <p:spPr>
            <a:xfrm>
              <a:off x="5407628" y="2469946"/>
              <a:ext cx="735531" cy="747712"/>
            </a:xfrm>
            <a:prstGeom prst="ellipse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CED55F-9F39-574C-B704-CD0A5C6D83FB}"/>
              </a:ext>
            </a:extLst>
          </p:cNvPr>
          <p:cNvGrpSpPr/>
          <p:nvPr/>
        </p:nvGrpSpPr>
        <p:grpSpPr>
          <a:xfrm>
            <a:off x="4489947" y="2446681"/>
            <a:ext cx="1645920" cy="1886336"/>
            <a:chOff x="2965947" y="2446681"/>
            <a:chExt cx="1645920" cy="1886336"/>
          </a:xfrm>
        </p:grpSpPr>
        <p:sp>
          <p:nvSpPr>
            <p:cNvPr id="2" name="Rectangle 1"/>
            <p:cNvSpPr/>
            <p:nvPr/>
          </p:nvSpPr>
          <p:spPr>
            <a:xfrm>
              <a:off x="2965947" y="3225021"/>
              <a:ext cx="1645920" cy="110799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000" b="1" dirty="0">
                  <a:solidFill>
                    <a:srgbClr val="FA63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Ways to Shop</a:t>
              </a:r>
            </a:p>
            <a:p>
              <a:pPr algn="ctr"/>
              <a:r>
                <a:rPr lang="en-US" sz="800" dirty="0">
                  <a:solidFill>
                    <a:srgbClr val="5858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Supplement your supply orders from The Home Depot Pro by shopping on homedepot.com or at The Home Depot®  stores nationwide, all applied to your existing credit line. 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DFE848-982F-1C4F-9FC6-A90E3BFC0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664" t="35665" r="36284" b="36536"/>
            <a:stretch/>
          </p:blipFill>
          <p:spPr>
            <a:xfrm>
              <a:off x="3417882" y="2446681"/>
              <a:ext cx="742049" cy="762582"/>
            </a:xfrm>
            <a:prstGeom prst="ellipse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E1B2ABF-D3D1-E84C-AE9C-1448441D62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3" t="26463" r="26463" b="26463"/>
          <a:stretch/>
        </p:blipFill>
        <p:spPr>
          <a:xfrm>
            <a:off x="8180810" y="4499547"/>
            <a:ext cx="717404" cy="717404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C7060-D5D0-3748-A61E-4BB8E57C0E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00" t="26800" r="26800" b="26800"/>
          <a:stretch/>
        </p:blipFill>
        <p:spPr>
          <a:xfrm>
            <a:off x="4956588" y="2477009"/>
            <a:ext cx="707136" cy="707136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A0899C-9F7D-3A4F-85A6-5BAA080886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3" t="26463" r="26463" b="26463"/>
          <a:stretch/>
        </p:blipFill>
        <p:spPr>
          <a:xfrm>
            <a:off x="7027648" y="2477009"/>
            <a:ext cx="717404" cy="717404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F8D6BC-08E4-3E45-B030-03AB420EF8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3" t="26463" r="26463" b="26463"/>
          <a:stretch/>
        </p:blipFill>
        <p:spPr>
          <a:xfrm>
            <a:off x="5841244" y="4458637"/>
            <a:ext cx="717404" cy="717404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049850-B84B-4442-8FD3-7F8CE2E950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28" t="25810" r="27037" b="25129"/>
          <a:stretch/>
        </p:blipFill>
        <p:spPr>
          <a:xfrm>
            <a:off x="9091303" y="2468854"/>
            <a:ext cx="715292" cy="747712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7105" r="4506" b="5418"/>
          <a:stretch/>
        </p:blipFill>
        <p:spPr>
          <a:xfrm rot="21146817">
            <a:off x="1605393" y="1074254"/>
            <a:ext cx="2229740" cy="13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38546"/>
            <a:ext cx="9203857" cy="838201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More Products, More Possibilities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490" y="1468582"/>
            <a:ext cx="821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Arial"/>
                <a:ea typeface="+mj-ea"/>
                <a:cs typeface="Arial"/>
              </a:rPr>
              <a:t>Over 140,000 products from more than 3,000 manufacturers</a:t>
            </a:r>
            <a:endParaRPr lang="en-US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" name="Picture 2" descr="SW Product Ic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0" y="2560627"/>
            <a:ext cx="8216392" cy="25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91" y="0"/>
            <a:ext cx="7804547" cy="8382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Innovative Pandemic Solutions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8" y="1629439"/>
            <a:ext cx="1404924" cy="9796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64" y="1601418"/>
            <a:ext cx="865262" cy="103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753214"/>
            <a:ext cx="244792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37" y="1240096"/>
            <a:ext cx="1828800" cy="2495550"/>
          </a:xfrm>
          <a:prstGeom prst="rect">
            <a:avLst/>
          </a:prstGeom>
        </p:spPr>
      </p:pic>
      <p:pic>
        <p:nvPicPr>
          <p:cNvPr id="1026" name="Picture 2" descr="cid:image002.jpg@01D61303.9B81E8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49" y="768293"/>
            <a:ext cx="1617430" cy="22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82" y="4973614"/>
            <a:ext cx="1828800" cy="1828800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3535991" y="5594100"/>
            <a:ext cx="475434" cy="5878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51" y="5251770"/>
            <a:ext cx="1149940" cy="1149940"/>
          </a:xfrm>
          <a:prstGeom prst="rect">
            <a:avLst/>
          </a:prstGeom>
        </p:spPr>
      </p:pic>
      <p:sp>
        <p:nvSpPr>
          <p:cNvPr id="13" name="Equal 12"/>
          <p:cNvSpPr/>
          <p:nvPr/>
        </p:nvSpPr>
        <p:spPr>
          <a:xfrm>
            <a:off x="5044853" y="5577771"/>
            <a:ext cx="522514" cy="6204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258" y="5533530"/>
            <a:ext cx="115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Pandemic kit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5" y="2277471"/>
            <a:ext cx="1466709" cy="1466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51" y="3037878"/>
            <a:ext cx="1476375" cy="1866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10" y="1023297"/>
            <a:ext cx="1380012" cy="1793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68" y="2652199"/>
            <a:ext cx="1815442" cy="11069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30" y="3868630"/>
            <a:ext cx="1773255" cy="1364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62" y="4055874"/>
            <a:ext cx="1128479" cy="1128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85" y="5315258"/>
            <a:ext cx="1956617" cy="1302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018D9D-A508-4B68-A3BD-26170F1715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9137" y="3868630"/>
            <a:ext cx="2486249" cy="22426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80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Gloves and Masks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73" y="2107181"/>
            <a:ext cx="2491016" cy="249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41" t="10084" r="21068" b="8165"/>
          <a:stretch/>
        </p:blipFill>
        <p:spPr>
          <a:xfrm>
            <a:off x="3862968" y="2107182"/>
            <a:ext cx="1805975" cy="2599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14" y="2215896"/>
            <a:ext cx="2413172" cy="2491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557" y="2107181"/>
            <a:ext cx="2157734" cy="25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106" y="1579419"/>
            <a:ext cx="8058151" cy="426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07" y="0"/>
            <a:ext cx="80581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15" y="1921279"/>
            <a:ext cx="8058150" cy="3449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15" y="0"/>
            <a:ext cx="80581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91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265</Words>
  <Application>Microsoft Office PowerPoint</Application>
  <PresentationFormat>Widescreen</PresentationFormat>
  <Paragraphs>30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1_Office Theme</vt:lpstr>
      <vt:lpstr>PowerPoint Presentation</vt:lpstr>
      <vt:lpstr>PowerPoint Presentation</vt:lpstr>
      <vt:lpstr>Extra Convenience</vt:lpstr>
      <vt:lpstr>The ProPurchase Program for Your Business</vt:lpstr>
      <vt:lpstr>More Products, More Possibilities </vt:lpstr>
      <vt:lpstr>Innovative Pandemic Solutions</vt:lpstr>
      <vt:lpstr>Safety and PPE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Interline Brands,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Myron Ehrich</dc:creator>
  <cp:lastModifiedBy>Farrugia, Peter C</cp:lastModifiedBy>
  <cp:revision>80</cp:revision>
  <dcterms:created xsi:type="dcterms:W3CDTF">2019-04-10T14:20:16Z</dcterms:created>
  <dcterms:modified xsi:type="dcterms:W3CDTF">2022-01-23T19:00:38Z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04591e-2156-4e7e-b8dc-60ccb91b4f06_Enabled">
    <vt:lpwstr>true</vt:lpwstr>
  </property>
  <property fmtid="{D5CDD505-2E9C-101B-9397-08002B2CF9AE}" pid="3" name="MSIP_Label_1a04591e-2156-4e7e-b8dc-60ccb91b4f06_SetDate">
    <vt:lpwstr>2022-01-23T19:00:20Z</vt:lpwstr>
  </property>
  <property fmtid="{D5CDD505-2E9C-101B-9397-08002B2CF9AE}" pid="4" name="MSIP_Label_1a04591e-2156-4e7e-b8dc-60ccb91b4f06_Method">
    <vt:lpwstr>Standard</vt:lpwstr>
  </property>
  <property fmtid="{D5CDD505-2E9C-101B-9397-08002B2CF9AE}" pid="5" name="MSIP_Label_1a04591e-2156-4e7e-b8dc-60ccb91b4f06_Name">
    <vt:lpwstr>Internal-THD</vt:lpwstr>
  </property>
  <property fmtid="{D5CDD505-2E9C-101B-9397-08002B2CF9AE}" pid="6" name="MSIP_Label_1a04591e-2156-4e7e-b8dc-60ccb91b4f06_SiteId">
    <vt:lpwstr>fb7e6711-b619-4fbe-afe6-f83b12673323</vt:lpwstr>
  </property>
  <property fmtid="{D5CDD505-2E9C-101B-9397-08002B2CF9AE}" pid="7" name="MSIP_Label_1a04591e-2156-4e7e-b8dc-60ccb91b4f06_ActionId">
    <vt:lpwstr>7a6673ae-ae2e-4208-88ba-a87481b1e1a4</vt:lpwstr>
  </property>
  <property fmtid="{D5CDD505-2E9C-101B-9397-08002B2CF9AE}" pid="8" name="MSIP_Label_1a04591e-2156-4e7e-b8dc-60ccb91b4f06_ContentBits">
    <vt:lpwstr>2</vt:lpwstr>
  </property>
</Properties>
</file>